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5" r:id="rId9"/>
    <p:sldId id="271" r:id="rId10"/>
    <p:sldId id="273" r:id="rId11"/>
    <p:sldId id="275" r:id="rId12"/>
    <p:sldId id="268" r:id="rId13"/>
    <p:sldId id="267" r:id="rId14"/>
    <p:sldId id="276" r:id="rId15"/>
    <p:sldId id="274" r:id="rId16"/>
    <p:sldId id="269" r:id="rId17"/>
    <p:sldId id="279" r:id="rId18"/>
    <p:sldId id="277" r:id="rId19"/>
    <p:sldId id="278" r:id="rId20"/>
    <p:sldId id="280" r:id="rId21"/>
    <p:sldId id="283" r:id="rId22"/>
    <p:sldId id="281" r:id="rId23"/>
    <p:sldId id="282" r:id="rId24"/>
    <p:sldId id="284" r:id="rId25"/>
    <p:sldId id="285" r:id="rId26"/>
    <p:sldId id="28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8"/>
    <p:restoredTop sz="86488"/>
  </p:normalViewPr>
  <p:slideViewPr>
    <p:cSldViewPr snapToGrid="0" snapToObjects="1">
      <p:cViewPr>
        <p:scale>
          <a:sx n="109" d="100"/>
          <a:sy n="109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-10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103;\Downloads\UNIQL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103;\Downloads\UNIQL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103;\Downloads\UNIQL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103;\Downloads\UNIQL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Гендер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4D6F-DF4E-84A4-35281E4847C2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D6F-DF4E-84A4-35281E4847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Мужчины</c:v>
                </c:pt>
                <c:pt idx="1">
                  <c:v>Женщины  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16.8</c:v>
                </c:pt>
                <c:pt idx="1">
                  <c:v>83.2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F-DF4E-84A4-35281E484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Возраст</a:t>
            </a:r>
            <a:r>
              <a:rPr lang="ru-RU" baseline="0" dirty="0"/>
              <a:t> 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F3F3-0945-8D3E-51633117D26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F3F3-0945-8D3E-51633117D26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BBBA-4542-A2B9-1471BD30F448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BBBA-4542-A2B9-1471BD30F448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BBBA-4542-A2B9-1471BD30F4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Лист1!$A$2:$A$6</c:f>
              <c:strCache>
                <c:ptCount val="5"/>
                <c:pt idx="0">
                  <c:v>14-18
</c:v>
                </c:pt>
                <c:pt idx="1">
                  <c:v>18-25</c:v>
                </c:pt>
                <c:pt idx="2">
                  <c:v>26-35</c:v>
                </c:pt>
                <c:pt idx="3">
                  <c:v>36-45</c:v>
                </c:pt>
                <c:pt idx="4">
                  <c:v> 45 +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5.8</c:v>
                </c:pt>
                <c:pt idx="1">
                  <c:v>88.4</c:v>
                </c:pt>
                <c:pt idx="2">
                  <c:v>1</c:v>
                </c:pt>
                <c:pt idx="3">
                  <c:v>2.2000000000000002</c:v>
                </c:pt>
                <c:pt idx="4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3-0945-8D3E-51633117D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Если нет, то почему?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7763164858468981"/>
          <c:y val="0.31567700967277251"/>
          <c:w val="0.46041342414927944"/>
          <c:h val="0.5926273782978994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3A2-3A41-8AB0-1B725DCF3C8E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63A2-3A41-8AB0-1B725DCF3C8E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63A2-3A41-8AB0-1B725DCF3C8E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63A2-3A41-8AB0-1B725DCF3C8E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0-63A2-3A41-8AB0-1B725DCF3C8E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63A2-3A41-8AB0-1B725DCF3C8E}"/>
              </c:ext>
            </c:extLst>
          </c:dPt>
          <c:dLbls>
            <c:dLbl>
              <c:idx val="0"/>
              <c:layout>
                <c:manualLayout>
                  <c:x val="-7.6424016428463304E-2"/>
                  <c:y val="8.828095627838467E-2"/>
                </c:manualLayout>
              </c:layout>
              <c:tx>
                <c:rich>
                  <a:bodyPr/>
                  <a:lstStyle/>
                  <a:p>
                    <a:fld id="{0072B82A-5B54-014E-92C6-C336A9FBA720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3A2-3A41-8AB0-1B725DCF3C8E}"/>
                </c:ext>
              </c:extLst>
            </c:dLbl>
            <c:dLbl>
              <c:idx val="1"/>
              <c:layout>
                <c:manualLayout>
                  <c:x val="-9.7979508241619634E-2"/>
                  <c:y val="-7.5669391095759247E-3"/>
                </c:manualLayout>
              </c:layout>
              <c:tx>
                <c:rich>
                  <a:bodyPr/>
                  <a:lstStyle/>
                  <a:p>
                    <a:fld id="{44BE2493-F8B4-1C4B-ADA9-F3CD1A86D4E3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3A2-3A41-8AB0-1B725DCF3C8E}"/>
                </c:ext>
              </c:extLst>
            </c:dLbl>
            <c:dLbl>
              <c:idx val="2"/>
              <c:layout>
                <c:manualLayout>
                  <c:x val="-8.2302786922960558E-2"/>
                  <c:y val="-9.8370208424485822E-2"/>
                </c:manualLayout>
              </c:layout>
              <c:tx>
                <c:rich>
                  <a:bodyPr/>
                  <a:lstStyle/>
                  <a:p>
                    <a:fld id="{4FE1DF6B-A603-8D41-899A-05CE6F819D51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3A2-3A41-8AB0-1B725DCF3C8E}"/>
                </c:ext>
              </c:extLst>
            </c:dLbl>
            <c:dLbl>
              <c:idx val="3"/>
              <c:layout>
                <c:manualLayout>
                  <c:x val="9.7979508241619634E-2"/>
                  <c:y val="-0.1008925214610111"/>
                </c:manualLayout>
              </c:layout>
              <c:tx>
                <c:rich>
                  <a:bodyPr/>
                  <a:lstStyle/>
                  <a:p>
                    <a:fld id="{11651DFF-7E28-5549-8C0E-A17DCB516F71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3A2-3A41-8AB0-1B725DCF3C8E}"/>
                </c:ext>
              </c:extLst>
            </c:dLbl>
            <c:dLbl>
              <c:idx val="4"/>
              <c:layout>
                <c:manualLayout>
                  <c:x val="9.9939098406452015E-2"/>
                  <c:y val="6.8102451986182491E-2"/>
                </c:manualLayout>
              </c:layout>
              <c:tx>
                <c:rich>
                  <a:bodyPr/>
                  <a:lstStyle/>
                  <a:p>
                    <a:fld id="{1835A392-2980-3745-899B-98897FE87574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3A2-3A41-8AB0-1B725DCF3C8E}"/>
                </c:ext>
              </c:extLst>
            </c:dLbl>
            <c:dLbl>
              <c:idx val="5"/>
              <c:layout>
                <c:manualLayout>
                  <c:x val="5.29089344504746E-2"/>
                  <c:y val="0.10593714753406161"/>
                </c:manualLayout>
              </c:layout>
              <c:tx>
                <c:rich>
                  <a:bodyPr/>
                  <a:lstStyle/>
                  <a:p>
                    <a:fld id="{18238EFA-6335-E448-9D34-FC7F6686D9DB}" type="PERCENTAGE">
                      <a:rPr lang="en-US" b="1"/>
                      <a:pPr/>
                      <a:t>[ПРОЦЕНТ]</a:t>
                    </a:fld>
                    <a:endParaRPr lang="ru-RU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3A2-3A41-8AB0-1B725DCF3C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Лист1!$AK$124:$AK$129</c:f>
              <c:strCache>
                <c:ptCount val="6"/>
                <c:pt idx="0">
                  <c:v>Не мой стиль</c:v>
                </c:pt>
                <c:pt idx="1">
                  <c:v>Сликом базовое </c:v>
                </c:pt>
                <c:pt idx="2">
                  <c:v>Не подчеркивает фигуру </c:v>
                </c:pt>
                <c:pt idx="3">
                  <c:v>Слишком базовые цвета </c:v>
                </c:pt>
                <c:pt idx="4">
                  <c:v>Сликшом расслабленная одежда </c:v>
                </c:pt>
                <c:pt idx="5">
                  <c:v>Скучно </c:v>
                </c:pt>
              </c:strCache>
            </c:strRef>
          </c:cat>
          <c:val>
            <c:numRef>
              <c:f>Лист1!$AL$124:$AL$129</c:f>
              <c:numCache>
                <c:formatCode>General</c:formatCode>
                <c:ptCount val="6"/>
                <c:pt idx="0">
                  <c:v>13</c:v>
                </c:pt>
                <c:pt idx="1">
                  <c:v>6</c:v>
                </c:pt>
                <c:pt idx="2">
                  <c:v>12</c:v>
                </c:pt>
                <c:pt idx="3">
                  <c:v>16</c:v>
                </c:pt>
                <c:pt idx="4">
                  <c:v>9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1-3545-B933-6EA5AFD40FB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err="1"/>
              <a:t>дИЗАЙН</a:t>
            </a:r>
            <a:endParaRPr lang="en-US" dirty="0"/>
          </a:p>
        </c:rich>
      </c:tx>
      <c:layout>
        <c:manualLayout>
          <c:xMode val="edge"/>
          <c:yMode val="edge"/>
          <c:x val="3.9242584128366412E-2"/>
          <c:y val="0.114166132794799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5.9551501003773745E-2"/>
          <c:y val="0.1686088859179059"/>
          <c:w val="0.90264085738715172"/>
          <c:h val="0.7173466443112372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3">
                    <a:shade val="53000"/>
                  </a:schemeClr>
                </a:fgClr>
                <a:bgClr>
                  <a:schemeClr val="accent3">
                    <a:shade val="53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53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DC82-1C4F-81A4-2B26F191D7E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3">
                    <a:shade val="76000"/>
                  </a:schemeClr>
                </a:fgClr>
                <a:bgClr>
                  <a:schemeClr val="accent3">
                    <a:shade val="76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76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DC82-1C4F-81A4-2B26F191D7E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C265-41ED-A1C2-B6D34C7CF82B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3">
                    <a:tint val="77000"/>
                  </a:schemeClr>
                </a:fgClr>
                <a:bgClr>
                  <a:schemeClr val="accent3">
                    <a:tint val="77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77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C265-41ED-A1C2-B6D34C7CF82B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3">
                    <a:tint val="54000"/>
                  </a:schemeClr>
                </a:fgClr>
                <a:bgClr>
                  <a:schemeClr val="accent3">
                    <a:tint val="54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54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C265-41ED-A1C2-B6D34C7CF8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Лист2!$L$38:$L$42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10</c:v>
                </c:pt>
                <c:pt idx="3">
                  <c:v>29</c:v>
                </c:pt>
                <c:pt idx="4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65-41ED-A1C2-B6D34C7CF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7249242761248387E-2"/>
          <c:y val="0.44731432678202671"/>
          <c:w val="0.2157262187956151"/>
          <c:h val="8.147126388293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ЦЕНА</a:t>
            </a:r>
            <a:endParaRPr lang="en-US" dirty="0"/>
          </a:p>
        </c:rich>
      </c:tx>
      <c:layout>
        <c:manualLayout>
          <c:xMode val="edge"/>
          <c:yMode val="edge"/>
          <c:x val="9.0407194173486374E-2"/>
          <c:y val="0.250232209446104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6">
                    <a:shade val="53000"/>
                  </a:schemeClr>
                </a:fgClr>
                <a:bgClr>
                  <a:schemeClr val="accent6">
                    <a:shade val="53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>
                    <a:shade val="53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4D8-7841-9413-57FA18125BE3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6">
                    <a:shade val="76000"/>
                  </a:schemeClr>
                </a:fgClr>
                <a:bgClr>
                  <a:schemeClr val="accent6">
                    <a:shade val="76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>
                    <a:shade val="76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C4D8-7841-9413-57FA18125BE3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C4D8-7841-9413-57FA18125BE3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6">
                    <a:tint val="77000"/>
                  </a:schemeClr>
                </a:fgClr>
                <a:bgClr>
                  <a:schemeClr val="accent6">
                    <a:tint val="77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>
                    <a:tint val="77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C4D8-7841-9413-57FA18125BE3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6">
                    <a:tint val="54000"/>
                  </a:schemeClr>
                </a:fgClr>
                <a:bgClr>
                  <a:schemeClr val="accent6">
                    <a:tint val="54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>
                    <a:tint val="54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C4D8-7841-9413-57FA18125B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Лист2!$H$46:$H$50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24</c:v>
                </c:pt>
                <c:pt idx="3">
                  <c:v>46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69-43CA-93E8-7EC6D06846B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9210826528578831E-2"/>
          <c:y val="0.46634958961726819"/>
          <c:w val="0.2015729012179629"/>
          <c:h val="7.9254995737875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08180227471567"/>
          <c:y val="5.0925925925925923E-2"/>
          <c:w val="0.71914041994750655"/>
          <c:h val="0.841674686497521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3">
                    <a:tint val="54000"/>
                  </a:schemeClr>
                </a:fgClr>
                <a:bgClr>
                  <a:schemeClr val="accent3">
                    <a:tint val="54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54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965-BF4A-86D9-D62B6B32F9F4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3">
                    <a:tint val="77000"/>
                  </a:schemeClr>
                </a:fgClr>
                <a:bgClr>
                  <a:schemeClr val="accent3">
                    <a:tint val="77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77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B965-BF4A-86D9-D62B6B32F9F4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B965-BF4A-86D9-D62B6B32F9F4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3">
                    <a:shade val="76000"/>
                  </a:schemeClr>
                </a:fgClr>
                <a:bgClr>
                  <a:schemeClr val="accent3">
                    <a:shade val="76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76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B965-BF4A-86D9-D62B6B32F9F4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3">
                    <a:shade val="53000"/>
                  </a:schemeClr>
                </a:fgClr>
                <a:bgClr>
                  <a:schemeClr val="accent3">
                    <a:shade val="53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53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B965-BF4A-86D9-D62B6B32F9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Лист2!$B$21:$B$25</c:f>
              <c:strCache>
                <c:ptCount val="5"/>
                <c:pt idx="0">
                  <c:v>Online shops</c:v>
                </c:pt>
                <c:pt idx="1">
                  <c:v>Shopping center</c:v>
                </c:pt>
                <c:pt idx="2">
                  <c:v>Marketplaces</c:v>
                </c:pt>
                <c:pt idx="3">
                  <c:v>Other</c:v>
                </c:pt>
                <c:pt idx="4">
                  <c:v>Multi-brand stores</c:v>
                </c:pt>
              </c:strCache>
            </c:strRef>
          </c:cat>
          <c:val>
            <c:numRef>
              <c:f>Лист2!$C$21:$C$25</c:f>
              <c:numCache>
                <c:formatCode>General</c:formatCode>
                <c:ptCount val="5"/>
                <c:pt idx="0">
                  <c:v>40</c:v>
                </c:pt>
                <c:pt idx="1">
                  <c:v>117</c:v>
                </c:pt>
                <c:pt idx="2">
                  <c:v>78</c:v>
                </c:pt>
                <c:pt idx="3">
                  <c:v>5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F9-4743-AF80-E63360861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9467946118844894E-2"/>
          <c:y val="0.26037770252556336"/>
          <c:w val="0.28064024095920304"/>
          <c:h val="0.411844546354341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3">
                    <a:tint val="50000"/>
                  </a:schemeClr>
                </a:fgClr>
                <a:bgClr>
                  <a:schemeClr val="accent3">
                    <a:tint val="5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5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730-EB42-8269-234977B52779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3">
                    <a:tint val="70000"/>
                  </a:schemeClr>
                </a:fgClr>
                <a:bgClr>
                  <a:schemeClr val="accent3">
                    <a:tint val="7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7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730-EB42-8269-234977B52779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>
                    <a:tint val="90000"/>
                  </a:schemeClr>
                </a:fgClr>
                <a:bgClr>
                  <a:schemeClr val="accent3">
                    <a:tint val="9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tint val="9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730-EB42-8269-234977B52779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3">
                    <a:shade val="90000"/>
                  </a:schemeClr>
                </a:fgClr>
                <a:bgClr>
                  <a:schemeClr val="accent3">
                    <a:shade val="9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9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1730-EB42-8269-234977B52779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3">
                    <a:shade val="70000"/>
                  </a:schemeClr>
                </a:fgClr>
                <a:bgClr>
                  <a:schemeClr val="accent3">
                    <a:shade val="7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7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1730-EB42-8269-234977B52779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3">
                    <a:shade val="50000"/>
                  </a:schemeClr>
                </a:fgClr>
                <a:bgClr>
                  <a:schemeClr val="accent3">
                    <a:shade val="5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shade val="5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1730-EB42-8269-234977B527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Лист2!$B$2:$B$7</c:f>
              <c:strCache>
                <c:ptCount val="6"/>
                <c:pt idx="0">
                  <c:v>Instagram</c:v>
                </c:pt>
                <c:pt idx="1">
                  <c:v>Tik Tok</c:v>
                </c:pt>
                <c:pt idx="2">
                  <c:v>Telegram</c:v>
                </c:pt>
                <c:pt idx="3">
                  <c:v>Vk</c:v>
                </c:pt>
                <c:pt idx="4">
                  <c:v>Other</c:v>
                </c:pt>
                <c:pt idx="5">
                  <c:v>Twitter</c:v>
                </c:pt>
              </c:strCache>
            </c:strRef>
          </c:cat>
          <c:val>
            <c:numRef>
              <c:f>Лист2!$C$2:$C$7</c:f>
              <c:numCache>
                <c:formatCode>General</c:formatCode>
                <c:ptCount val="6"/>
                <c:pt idx="0">
                  <c:v>127</c:v>
                </c:pt>
                <c:pt idx="1">
                  <c:v>56</c:v>
                </c:pt>
                <c:pt idx="2">
                  <c:v>82</c:v>
                </c:pt>
                <c:pt idx="3">
                  <c:v>122</c:v>
                </c:pt>
                <c:pt idx="4">
                  <c:v>11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3-482D-849F-F069F13D8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4011587784798627"/>
          <c:y val="0.14957292219754423"/>
          <c:w val="0.21880007492993564"/>
          <c:h val="0.684550559867936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7D2B4-EA0D-3C4E-ABAB-029415F253BB}" type="datetimeFigureOut">
              <a:rPr lang="ru-RU" smtClean="0"/>
              <a:t>07.03.2021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C0E04-5D69-BA4B-91C2-2C9238204C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69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56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07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33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81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8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8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4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C0E04-5D69-BA4B-91C2-2C9238204C0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95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Sunday, March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8307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25633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556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Sunday, March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4997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802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6075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8314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27005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20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82609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Sunday, March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5184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Sunday, March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BB9EAD-82C5-4DBD-BD13-BD52755E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7250F5-2719-46CF-BF94-09CA242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2D1D19-94E7-427D-A80A-D6D9F2DA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088FF-320E-424F-BC8D-F2A57174E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UNIQLO U </a:t>
            </a: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43B46E-1959-9947-81A5-F50F13D3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9600" dirty="0"/>
              <a:t>Fashion collab group</a:t>
            </a:r>
          </a:p>
          <a:p>
            <a:pPr algn="l"/>
            <a:r>
              <a:rPr lang="ru-RU" sz="6400" dirty="0"/>
              <a:t>Колганова Екатерина</a:t>
            </a:r>
            <a:r>
              <a:rPr lang="en-US" sz="6400" dirty="0"/>
              <a:t>, </a:t>
            </a:r>
            <a:r>
              <a:rPr lang="ru-RU" sz="6400" dirty="0" err="1"/>
              <a:t>Корнюшкина</a:t>
            </a:r>
            <a:r>
              <a:rPr lang="ru-RU" sz="6400" dirty="0"/>
              <a:t> Татьяна</a:t>
            </a:r>
            <a:r>
              <a:rPr lang="en-US" sz="6400" dirty="0"/>
              <a:t>, </a:t>
            </a:r>
            <a:r>
              <a:rPr lang="ru-RU" sz="6400" dirty="0"/>
              <a:t>Журавлева Арина</a:t>
            </a:r>
            <a:r>
              <a:rPr lang="en-US" sz="6400" dirty="0"/>
              <a:t>, </a:t>
            </a:r>
            <a:r>
              <a:rPr lang="ru-RU" sz="6400" dirty="0"/>
              <a:t>Волкова Ксения</a:t>
            </a:r>
            <a:r>
              <a:rPr lang="en-US" sz="6400" dirty="0"/>
              <a:t>, </a:t>
            </a:r>
            <a:r>
              <a:rPr lang="ru-RU" sz="6400" dirty="0" err="1"/>
              <a:t>Колпашникова</a:t>
            </a:r>
            <a:r>
              <a:rPr lang="ru-RU" sz="6400" dirty="0"/>
              <a:t> Александра</a:t>
            </a:r>
            <a:endParaRPr lang="en-US" sz="6400" dirty="0"/>
          </a:p>
          <a:p>
            <a:pPr algn="l"/>
            <a:endParaRPr lang="ru-RU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DAAF8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Новая коллекция Uniqlo U поступит в продажу 17 сентября | BURO.">
            <a:extLst>
              <a:ext uri="{FF2B5EF4-FFF2-40B4-BE49-F238E27FC236}">
                <a16:creationId xmlns:a16="http://schemas.microsoft.com/office/drawing/2014/main" id="{EE2AA825-3032-0D42-BCC0-3D918BBCF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6002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FD53B9-BACB-4F9A-9CF5-DFFABB89E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AAF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3BAA05-2208-445F-893E-D4792BC0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AAF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22721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952723C-788B-4B3F-9EC2-D4637017D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3F214BE-EC41-4F08-AEEC-6D3C5E3E2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C025A843-E58B-43EA-9040-FE661088F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03148-21E1-4742-BC94-78269764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08" y="901520"/>
            <a:ext cx="4226374" cy="659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4800" dirty="0"/>
              <a:t>Общие данные </a:t>
            </a:r>
            <a:endParaRPr lang="en-US" sz="4800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AAF407F-8DE2-4D37-B0DE-6876C5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4128" y="3543827"/>
            <a:ext cx="826348" cy="2633982"/>
          </a:xfrm>
          <a:prstGeom prst="rect">
            <a:avLst/>
          </a:prstGeom>
          <a:solidFill>
            <a:srgbClr val="EA3F1E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41C5FB35-9F55-44CB-B0A3-5CDB6FA7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A3F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74DF670D-8C8F-46C0-A432-F0FD198FE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A3F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842A88-47CF-574A-B8A9-685D69D9CE1E}"/>
              </a:ext>
            </a:extLst>
          </p:cNvPr>
          <p:cNvSpPr txBox="1"/>
          <p:nvPr/>
        </p:nvSpPr>
        <p:spPr>
          <a:xfrm>
            <a:off x="2009104" y="1661375"/>
            <a:ext cx="226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138 </a:t>
            </a:r>
            <a:r>
              <a:rPr lang="en-US" dirty="0"/>
              <a:t>respondents </a:t>
            </a:r>
          </a:p>
          <a:p>
            <a:endParaRPr lang="ru-RU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D3E87EC9-8BB3-7740-B2EB-9DD4D6D40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181731"/>
              </p:ext>
            </p:extLst>
          </p:nvPr>
        </p:nvGraphicFramePr>
        <p:xfrm>
          <a:off x="1215396" y="1986674"/>
          <a:ext cx="5821243" cy="406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D5D6A904-503D-BE44-95EB-477861F9E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607965"/>
              </p:ext>
            </p:extLst>
          </p:nvPr>
        </p:nvGraphicFramePr>
        <p:xfrm>
          <a:off x="6670681" y="2062754"/>
          <a:ext cx="3812724" cy="3715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887487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4D99EB-C4F3-4F0C-91F7-AB4DC2A0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4D1DC-0306-B348-B231-75ECF3FB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319" y="-483214"/>
            <a:ext cx="3647473" cy="30097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3200" dirty="0"/>
              <a:t>Почему потребители не хотят покупать коллекцию?</a:t>
            </a:r>
            <a:endParaRPr 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69146-C1C0-4B58-86FC-34F3390E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4091" y="698677"/>
            <a:ext cx="826383" cy="547913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540AD5-A993-4DA3-B064-D004E2CC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6A9698-2C5E-4B0F-B3FA-0CE9BCA6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C7F9EEDD-A22F-E744-B2B0-199CE6791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565826"/>
              </p:ext>
            </p:extLst>
          </p:nvPr>
        </p:nvGraphicFramePr>
        <p:xfrm>
          <a:off x="4623515" y="724784"/>
          <a:ext cx="7817477" cy="523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45272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E8BA7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EABD0-ABBD-6649-AB2B-2479B967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372" y="1051802"/>
            <a:ext cx="5828376" cy="731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4800" dirty="0">
                <a:solidFill>
                  <a:schemeClr val="tx1"/>
                </a:solidFill>
              </a:rPr>
              <a:t>Целевая аудитория 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iqlo представил коллекцию Uniqlo U весна-лето 2020 | BURO.">
            <a:extLst>
              <a:ext uri="{FF2B5EF4-FFF2-40B4-BE49-F238E27FC236}">
                <a16:creationId xmlns:a16="http://schemas.microsoft.com/office/drawing/2014/main" id="{B95EB337-AE99-0A41-A95D-23EEE2DF8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106"/>
          <a:stretch/>
        </p:blipFill>
        <p:spPr bwMode="auto">
          <a:xfrm>
            <a:off x="413003" y="685800"/>
            <a:ext cx="407393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85A8336-ECC5-284B-8FCB-89509162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372" y="2149128"/>
            <a:ext cx="6361105" cy="3865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Барьеры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800" dirty="0">
                <a:solidFill>
                  <a:schemeClr val="tx1"/>
                </a:solidFill>
              </a:rPr>
              <a:t>Не подходит людям, предпочитающим классический стиль, поскольку силуэты более современные и расслабленные 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ru-RU" sz="1800" dirty="0">
                <a:solidFill>
                  <a:schemeClr val="tx1"/>
                </a:solidFill>
              </a:rPr>
              <a:t>Не удовлетворяет покупателей, предпочитающих более женственный стиль с облегающими силуэтами</a:t>
            </a:r>
          </a:p>
          <a:p>
            <a:pPr>
              <a:lnSpc>
                <a:spcPct val="90000"/>
              </a:lnSpc>
            </a:pPr>
            <a:r>
              <a:rPr lang="ru-RU" sz="1800" dirty="0">
                <a:solidFill>
                  <a:schemeClr val="tx1"/>
                </a:solidFill>
              </a:rPr>
              <a:t>Непонятный стиль для мужчин, предпочитающих строгий стиль </a:t>
            </a:r>
          </a:p>
          <a:p>
            <a:pPr>
              <a:lnSpc>
                <a:spcPct val="90000"/>
              </a:lnSpc>
            </a:pPr>
            <a:r>
              <a:rPr lang="ru-RU" sz="1800" dirty="0">
                <a:solidFill>
                  <a:schemeClr val="tx1"/>
                </a:solidFill>
              </a:rPr>
              <a:t>Минимализм (Не каждый человек предпочитает носить одежду с минимум акцентов) 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BA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BA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95187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ED6799D-4A30-4426-B1D1-73A16A53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D53964-75DB-47FC-995E-A11B07A07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01D54AB-1B89-42B2-90D1-A01C9152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A8336-ECC5-284B-8FCB-89509162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387" y="1360950"/>
            <a:ext cx="4315357" cy="41638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400" dirty="0"/>
            </a:br>
            <a:r>
              <a:rPr lang="ru-RU" sz="1800" dirty="0"/>
              <a:t>Запросы потребителей </a:t>
            </a:r>
            <a:r>
              <a:rPr lang="en-US" sz="1800" b="1" dirty="0"/>
              <a:t>:</a:t>
            </a:r>
            <a:br>
              <a:rPr lang="en-US" sz="1800" dirty="0"/>
            </a:br>
            <a:endParaRPr lang="ru-RU" sz="1800" dirty="0"/>
          </a:p>
          <a:p>
            <a:pPr>
              <a:lnSpc>
                <a:spcPct val="90000"/>
              </a:lnSpc>
            </a:pPr>
            <a:r>
              <a:rPr lang="ru-RU" sz="1800" dirty="0"/>
              <a:t>Целевая аудитория уделяет особое внимание качеству и составу продукта, 56 человек дали по этому критерию 5 из 5 возможных 43 - 4, 35 – 3</a:t>
            </a:r>
          </a:p>
          <a:p>
            <a:pPr>
              <a:lnSpc>
                <a:spcPct val="90000"/>
              </a:lnSpc>
            </a:pPr>
            <a:endParaRPr lang="ru-RU" sz="1800" dirty="0"/>
          </a:p>
          <a:p>
            <a:pPr>
              <a:lnSpc>
                <a:spcPct val="90000"/>
              </a:lnSpc>
            </a:pPr>
            <a:r>
              <a:rPr lang="ru-RU" sz="1800" dirty="0"/>
              <a:t>Аудитория также подчеркивает важность цены, цвета и дизайна, большинство респондентов поставили данным критериям  пятибалльную оценку.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986B129-4161-4F17-B0F0-C5532551D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673B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1455C73-3A5E-4FE8-8383-DD667D9A6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673BB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09854" y="685796"/>
            <a:ext cx="5391685" cy="5492009"/>
          </a:xfrm>
          <a:prstGeom prst="rect">
            <a:avLst/>
          </a:prstGeom>
          <a:solidFill>
            <a:srgbClr val="673BB6">
              <a:alpha val="2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A7AC6BED-3283-474F-8080-87405164C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179205"/>
              </p:ext>
            </p:extLst>
          </p:nvPr>
        </p:nvGraphicFramePr>
        <p:xfrm>
          <a:off x="6109853" y="3116688"/>
          <a:ext cx="7065233" cy="3223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A6200286-27D7-468E-A9FE-7F80C10CC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141220"/>
              </p:ext>
            </p:extLst>
          </p:nvPr>
        </p:nvGraphicFramePr>
        <p:xfrm>
          <a:off x="5935744" y="128789"/>
          <a:ext cx="7561314" cy="331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239788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DF212-5344-6C45-BAE8-2D41C7F3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94" y="585603"/>
            <a:ext cx="11286467" cy="1325563"/>
          </a:xfrm>
        </p:spPr>
        <p:txBody>
          <a:bodyPr>
            <a:noAutofit/>
          </a:bodyPr>
          <a:lstStyle/>
          <a:p>
            <a:r>
              <a:rPr lang="ru-RU" sz="3200" dirty="0"/>
              <a:t>Места, где потребители приобретают одежду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82720DBE-ABE0-42B9-AAFA-F8D1D4B96F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613213"/>
              </p:ext>
            </p:extLst>
          </p:nvPr>
        </p:nvGraphicFramePr>
        <p:xfrm>
          <a:off x="1790163" y="1722743"/>
          <a:ext cx="10064342" cy="45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775405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9B503-173E-D945-A16D-328681DB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790" y="927838"/>
            <a:ext cx="11355740" cy="724239"/>
          </a:xfrm>
        </p:spPr>
        <p:txBody>
          <a:bodyPr>
            <a:noAutofit/>
          </a:bodyPr>
          <a:lstStyle/>
          <a:p>
            <a:r>
              <a:rPr lang="ru-RU" sz="3200" dirty="0"/>
              <a:t>Наиболее релевантная платформа для рекламы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7A926C4B-4A0D-4940-BEF0-83812AA3C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32218"/>
              </p:ext>
            </p:extLst>
          </p:nvPr>
        </p:nvGraphicFramePr>
        <p:xfrm>
          <a:off x="631065" y="1854559"/>
          <a:ext cx="11037194" cy="4075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155923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A8336-ECC5-284B-8FCB-89509162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323" y="724783"/>
            <a:ext cx="5691483" cy="5433318"/>
          </a:xfrm>
        </p:spPr>
        <p:txBody>
          <a:bodyPr anchor="t">
            <a:normAutofit/>
          </a:bodyPr>
          <a:lstStyle/>
          <a:p>
            <a:br>
              <a:rPr lang="en-US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Как повысить заинтересованность целевой аудитории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endParaRPr lang="ru-RU" sz="1800" b="1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Уделять большое внимание ведению социальных сетей, таких как </a:t>
            </a:r>
            <a:r>
              <a:rPr lang="en-US" sz="1800" dirty="0">
                <a:solidFill>
                  <a:schemeClr val="tx1"/>
                </a:solidFill>
              </a:rPr>
              <a:t>Instagram, </a:t>
            </a:r>
            <a:r>
              <a:rPr lang="en-US" sz="1800" dirty="0" err="1">
                <a:solidFill>
                  <a:schemeClr val="tx1"/>
                </a:solidFill>
              </a:rPr>
              <a:t>TikTok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Сотрудничество с </a:t>
            </a:r>
            <a:r>
              <a:rPr lang="ru-RU" sz="1800" dirty="0" err="1">
                <a:solidFill>
                  <a:schemeClr val="tx1"/>
                </a:solidFill>
              </a:rPr>
              <a:t>блоггерами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 err="1">
                <a:solidFill>
                  <a:schemeClr val="tx1"/>
                </a:solidFill>
              </a:rPr>
              <a:t>Коллаборации</a:t>
            </a:r>
            <a:r>
              <a:rPr lang="ru-RU" sz="1800" dirty="0">
                <a:solidFill>
                  <a:schemeClr val="tx1"/>
                </a:solidFill>
              </a:rPr>
              <a:t> с интересным и публичными личностями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Uniqlo представил коллекцию Uniqlo U весна-лето 2020 | BURO.">
            <a:extLst>
              <a:ext uri="{FF2B5EF4-FFF2-40B4-BE49-F238E27FC236}">
                <a16:creationId xmlns:a16="http://schemas.microsoft.com/office/drawing/2014/main" id="{10C2BF82-1DEB-0349-9C3B-A2A35B2A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7661" y="710848"/>
            <a:ext cx="3639229" cy="54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99513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99513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850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B9EAD-82C5-4DBD-BD13-BD52755E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7250F5-2719-46CF-BF94-09CA242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2D1D19-94E7-427D-A80A-D6D9F2DA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9FE99-B08E-1D49-8C59-0CF536B3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4977777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800" dirty="0"/>
              <a:t>ПРОДВИЖЕНИЕ </a:t>
            </a:r>
            <a:endParaRPr lang="en-US" sz="4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50" name="Picture 2" descr="Uniqlo U Autumn/Winter Collection | UNIQLO AU">
            <a:extLst>
              <a:ext uri="{FF2B5EF4-FFF2-40B4-BE49-F238E27FC236}">
                <a16:creationId xmlns:a16="http://schemas.microsoft.com/office/drawing/2014/main" id="{DE43A45C-1BB4-7F4B-A24E-C895598B6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0" r="27838" b="-2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FD53B9-BACB-4F9A-9CF5-DFFABB89E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3BAA05-2208-445F-893E-D4792BC0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16157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rgbClr val="AC6C5B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760F7-39BE-1B41-838A-875E6F40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94" y="399490"/>
            <a:ext cx="4816589" cy="2135867"/>
          </a:xfrm>
        </p:spPr>
        <p:txBody>
          <a:bodyPr anchor="b">
            <a:normAutofit/>
          </a:bodyPr>
          <a:lstStyle/>
          <a:p>
            <a:r>
              <a:rPr lang="ru-RU" sz="4800" dirty="0">
                <a:solidFill>
                  <a:schemeClr val="tx1"/>
                </a:solidFill>
              </a:rPr>
              <a:t>Как поднять продажи 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  <a:endParaRPr lang="ru-RU" sz="4800" dirty="0">
              <a:solidFill>
                <a:schemeClr val="tx1"/>
              </a:solidFill>
            </a:endParaRPr>
          </a:p>
        </p:txBody>
      </p:sp>
      <p:pic>
        <p:nvPicPr>
          <p:cNvPr id="3074" name="Picture 2" descr="Uniqlo U 2021 Spring/Summer Collection | UNIQLO">
            <a:extLst>
              <a:ext uri="{FF2B5EF4-FFF2-40B4-BE49-F238E27FC236}">
                <a16:creationId xmlns:a16="http://schemas.microsoft.com/office/drawing/2014/main" id="{D80FF223-D1B8-FF46-9511-C6935E27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815" y="699900"/>
            <a:ext cx="411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788F25F-421C-4046-966D-EA6B3DE7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170" y="2880452"/>
            <a:ext cx="5591232" cy="3095445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Взаимодействие с </a:t>
            </a:r>
            <a:r>
              <a:rPr lang="ru-RU" sz="1800">
                <a:solidFill>
                  <a:schemeClr val="tx1"/>
                </a:solidFill>
              </a:rPr>
              <a:t>медийными</a:t>
            </a:r>
            <a:r>
              <a:rPr lang="ru-RU" sz="1800" dirty="0">
                <a:solidFill>
                  <a:schemeClr val="tx1"/>
                </a:solidFill>
              </a:rPr>
              <a:t> личностями</a:t>
            </a:r>
          </a:p>
          <a:p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Продвижение философии бренда простым и понятным способом</a:t>
            </a:r>
          </a:p>
          <a:p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Показать, как можно сочетать новую одежду с существующим гардеробом человека.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C6C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C6C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069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D5674-3B71-E044-8A17-5D4C493D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58" y="878710"/>
            <a:ext cx="5882779" cy="44745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dirty="0"/>
              <a:t>Instagram </a:t>
            </a:r>
            <a:endParaRPr lang="ru-RU" sz="4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986D11-540F-254C-83E4-CCC3A6F7BF9F}"/>
              </a:ext>
            </a:extLst>
          </p:cNvPr>
          <p:cNvSpPr/>
          <p:nvPr/>
        </p:nvSpPr>
        <p:spPr>
          <a:xfrm>
            <a:off x="3316787" y="1326162"/>
            <a:ext cx="618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Roboto"/>
              </a:rPr>
              <a:t>C</a:t>
            </a:r>
            <a:r>
              <a:rPr lang="ru-RU" sz="2400" dirty="0">
                <a:solidFill>
                  <a:srgbClr val="000000"/>
                </a:solidFill>
                <a:latin typeface="Roboto"/>
              </a:rPr>
              <a:t>сотрудничество с  крупными </a:t>
            </a:r>
            <a:r>
              <a:rPr lang="ru-RU" sz="2400" dirty="0" err="1">
                <a:solidFill>
                  <a:srgbClr val="000000"/>
                </a:solidFill>
                <a:latin typeface="Roboto"/>
              </a:rPr>
              <a:t>блоггерами</a:t>
            </a:r>
            <a:endParaRPr lang="ru-RU" sz="2400" dirty="0"/>
          </a:p>
        </p:txBody>
      </p:sp>
      <p:pic>
        <p:nvPicPr>
          <p:cNvPr id="8" name="Рисунок 7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C4A87D1-E331-E34A-B476-F56396A2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66" y="2235279"/>
            <a:ext cx="2641047" cy="325608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женщ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DCE54C3-9CF4-7448-AE5B-0BFCE8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56" y="2235279"/>
            <a:ext cx="2719290" cy="287992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AD72CD-FF15-0E40-A0A3-E2631A37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733" y="2044461"/>
            <a:ext cx="3048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525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A4614-55B9-2048-B395-3CB918BD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27" y="-369732"/>
            <a:ext cx="5228393" cy="2697190"/>
          </a:xfrm>
        </p:spPr>
        <p:txBody>
          <a:bodyPr anchor="b">
            <a:normAutofit/>
          </a:bodyPr>
          <a:lstStyle/>
          <a:p>
            <a:r>
              <a:rPr lang="ru-RU" sz="4800" dirty="0"/>
              <a:t>История </a:t>
            </a:r>
            <a:r>
              <a:rPr lang="ru-RU" sz="4800" dirty="0" err="1"/>
              <a:t>коллаборации</a:t>
            </a:r>
            <a:r>
              <a:rPr lang="ru-RU" sz="4800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4F877-BF54-7248-85A4-48772C8E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2429058"/>
            <a:ext cx="5228392" cy="3667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800" dirty="0"/>
              <a:t>Первая коллекция появилась осенью 2015 года как </a:t>
            </a:r>
            <a:r>
              <a:rPr lang="ru-RU" sz="1800" dirty="0" err="1"/>
              <a:t>коллаборация</a:t>
            </a:r>
            <a:r>
              <a:rPr lang="ru-RU" sz="1800" dirty="0"/>
              <a:t> </a:t>
            </a:r>
            <a:r>
              <a:rPr lang="en-US" sz="1800" dirty="0"/>
              <a:t>UNIQLO AND LEMAIRE.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Сотрудничество увенчалось успехом, и началась новая глава в отношениях между </a:t>
            </a:r>
            <a:r>
              <a:rPr lang="ru-RU" sz="1800" dirty="0" err="1"/>
              <a:t>Лемером</a:t>
            </a:r>
            <a:r>
              <a:rPr lang="ru-RU" sz="1800" dirty="0"/>
              <a:t>, его командой и </a:t>
            </a:r>
            <a:r>
              <a:rPr lang="en-US" sz="1800" dirty="0"/>
              <a:t>UNIQLO.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В 2016 году Кристоф </a:t>
            </a:r>
            <a:r>
              <a:rPr lang="ru-RU" sz="1800" dirty="0" err="1"/>
              <a:t>Лемер</a:t>
            </a:r>
            <a:r>
              <a:rPr lang="ru-RU" sz="1800" dirty="0"/>
              <a:t> занял должность арт-директора в недавно созданном парижском центре исследований и разработок </a:t>
            </a:r>
            <a:r>
              <a:rPr lang="en-US" sz="1800" dirty="0"/>
              <a:t>UNIQLO Paris, </a:t>
            </a:r>
            <a:r>
              <a:rPr lang="ru-RU" sz="1800" dirty="0"/>
              <a:t>и была запущена первая долгожданная коллекция </a:t>
            </a:r>
            <a:r>
              <a:rPr lang="en-US" sz="1800" dirty="0"/>
              <a:t>UNIQLO U.</a:t>
            </a:r>
            <a:endParaRPr lang="ru-RU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CEA98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06A5BD8-C635-A249-B7AD-1F8A0BF32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8" r="17873" b="2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EA98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EA98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947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D5674-3B71-E044-8A17-5D4C493D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312" y="995940"/>
            <a:ext cx="5882779" cy="44745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dirty="0"/>
              <a:t>Instagram </a:t>
            </a:r>
            <a:endParaRPr lang="ru-RU" sz="4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986D11-540F-254C-83E4-CCC3A6F7BF9F}"/>
              </a:ext>
            </a:extLst>
          </p:cNvPr>
          <p:cNvSpPr/>
          <p:nvPr/>
        </p:nvSpPr>
        <p:spPr>
          <a:xfrm>
            <a:off x="2990909" y="1443392"/>
            <a:ext cx="6628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Сотрудничество небольшими </a:t>
            </a:r>
            <a:r>
              <a:rPr lang="ru-RU" sz="2400" dirty="0" err="1"/>
              <a:t>блоггерами</a:t>
            </a:r>
            <a:r>
              <a:rPr lang="ru-RU" sz="2400" dirty="0"/>
              <a:t> </a:t>
            </a:r>
          </a:p>
        </p:txBody>
      </p:sp>
      <p:pic>
        <p:nvPicPr>
          <p:cNvPr id="7" name="Рисунок 6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285DDD35-066F-2B45-819C-0A94502A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2" y="2175607"/>
            <a:ext cx="2844800" cy="33274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5060C4-8B85-C349-9C14-634FA654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78" y="2042257"/>
            <a:ext cx="2921000" cy="35941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B26016-6B23-944D-A59F-4FD2CCFC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97" y="2086707"/>
            <a:ext cx="2933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269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Background Gray Rectangle">
            <a:extLst>
              <a:ext uri="{FF2B5EF4-FFF2-40B4-BE49-F238E27FC236}">
                <a16:creationId xmlns:a16="http://schemas.microsoft.com/office/drawing/2014/main" id="{05C5A40C-F9AD-4C93-97FA-358B169F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AABA2F9-823C-4214-A440-604B5DB2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B92431-B474-487C-98A7-621A5D0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D5674-3B71-E044-8A17-5D4C493D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60" y="666245"/>
            <a:ext cx="10515600" cy="25104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Instagram</a:t>
            </a:r>
            <a:br>
              <a:rPr lang="ru-RU" sz="4800" dirty="0"/>
            </a:br>
            <a:r>
              <a:rPr lang="en-US" sz="3200" dirty="0"/>
              <a:t>Promotion</a:t>
            </a:r>
            <a:r>
              <a:rPr lang="en-US" sz="48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BED632-3F93-4C38-BB9D-D6B36E107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986D11-540F-254C-83E4-CCC3A6F7BF9F}"/>
              </a:ext>
            </a:extLst>
          </p:cNvPr>
          <p:cNvSpPr/>
          <p:nvPr/>
        </p:nvSpPr>
        <p:spPr>
          <a:xfrm>
            <a:off x="197017" y="3448842"/>
            <a:ext cx="9848887" cy="245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dirty="0" err="1">
                <a:solidFill>
                  <a:schemeClr val="tx2"/>
                </a:solidFill>
              </a:rPr>
              <a:t>Посты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с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одеждой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из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новой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коллекции</a:t>
            </a:r>
            <a:r>
              <a:rPr lang="ru-RU" dirty="0">
                <a:solidFill>
                  <a:schemeClr val="tx2"/>
                </a:solidFill>
              </a:rPr>
              <a:t>. 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dirty="0" err="1">
                <a:solidFill>
                  <a:schemeClr val="tx2"/>
                </a:solidFill>
              </a:rPr>
              <a:t>Предоставление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персональных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промокодов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подписчикам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конкретного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блогера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dirty="0" err="1">
                <a:solidFill>
                  <a:schemeClr val="tx2"/>
                </a:solidFill>
              </a:rPr>
              <a:t>Пост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с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историей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связанной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с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новой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коллекцией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и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философией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бренда</a:t>
            </a:r>
            <a:endParaRPr lang="ru-RU" dirty="0">
              <a:solidFill>
                <a:schemeClr val="tx2"/>
              </a:solidFill>
            </a:endParaRPr>
          </a:p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ru-RU" dirty="0">
                <a:solidFill>
                  <a:schemeClr val="tx2"/>
                </a:solidFill>
              </a:rPr>
              <a:t>Продвижение через </a:t>
            </a:r>
            <a:r>
              <a:rPr lang="ru-RU" dirty="0" err="1">
                <a:solidFill>
                  <a:schemeClr val="tx2"/>
                </a:solidFill>
              </a:rPr>
              <a:t>сториз</a:t>
            </a:r>
            <a:r>
              <a:rPr lang="ru-RU" dirty="0">
                <a:solidFill>
                  <a:schemeClr val="tx2"/>
                </a:solidFill>
              </a:rPr>
              <a:t> (Распаковка посылок, короткие видео с тем, как можно сочетать одежду)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D2A0D4-02A1-4D54-B25A-DF0DD9DD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9495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C317F-75B7-4280-BCF8-3ABE51F1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07" y="686425"/>
            <a:ext cx="10543032" cy="1325563"/>
          </a:xfrm>
        </p:spPr>
        <p:txBody>
          <a:bodyPr>
            <a:normAutofit/>
          </a:bodyPr>
          <a:lstStyle/>
          <a:p>
            <a:r>
              <a:rPr lang="en-US" dirty="0"/>
              <a:t>Tik Tok </a:t>
            </a:r>
            <a:br>
              <a:rPr lang="en-US" dirty="0"/>
            </a:br>
            <a:r>
              <a:rPr lang="en-US" sz="3200" dirty="0"/>
              <a:t>Promotion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FF02DB-7903-4227-8EB8-8A4CB43D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4407" y="2292166"/>
            <a:ext cx="4508930" cy="4032917"/>
          </a:xfrm>
        </p:spPr>
        <p:txBody>
          <a:bodyPr>
            <a:normAutofit/>
          </a:bodyPr>
          <a:lstStyle/>
          <a:p>
            <a:r>
              <a:rPr lang="ru-RU" dirty="0"/>
              <a:t>Информирование подписчиках о трендах, использую вещи из коллекции</a:t>
            </a:r>
          </a:p>
          <a:p>
            <a:endParaRPr lang="ru-RU" dirty="0"/>
          </a:p>
          <a:p>
            <a:r>
              <a:rPr lang="ru-RU" dirty="0"/>
              <a:t>Использование вещей из коллекции для создания роликов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Распаковка новой коллекции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54FE7-D0EA-0248-8C24-9CE19EE0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86" y="673527"/>
            <a:ext cx="2463806" cy="5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486D62D-732F-4248-9885-86527202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41" y="686425"/>
            <a:ext cx="2463806" cy="533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0328F-F30E-724A-A76D-2C238C4B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5" y="686624"/>
            <a:ext cx="2457754" cy="53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3216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756D3-ABFE-A846-9C19-3918E68F123D}"/>
              </a:ext>
            </a:extLst>
          </p:cNvPr>
          <p:cNvSpPr txBox="1">
            <a:spLocks/>
          </p:cNvSpPr>
          <p:nvPr/>
        </p:nvSpPr>
        <p:spPr>
          <a:xfrm>
            <a:off x="4980901" y="716818"/>
            <a:ext cx="10543032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/>
              <a:t>Telegram</a:t>
            </a:r>
            <a:r>
              <a:rPr lang="en-US"/>
              <a:t> </a:t>
            </a:r>
            <a:br>
              <a:rPr lang="en-US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C906F6-38B4-3044-9DB1-BBEEB9A1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15" y="2057096"/>
            <a:ext cx="2874388" cy="2385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504EB-CCE8-D44B-98A1-93C496379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9" y="2057096"/>
            <a:ext cx="2874388" cy="2349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F10F03-E7FB-6542-B98F-5F6F42DB9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703" y="2042381"/>
            <a:ext cx="2874388" cy="236421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E076AF-2B5F-E449-A1E9-C68D13BFFBA3}"/>
              </a:ext>
            </a:extLst>
          </p:cNvPr>
          <p:cNvSpPr/>
          <p:nvPr/>
        </p:nvSpPr>
        <p:spPr>
          <a:xfrm>
            <a:off x="2594368" y="4681082"/>
            <a:ext cx="7807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Внедрение рекламных интеграций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Предоставление одежды на обзор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Предложение специальных </a:t>
            </a:r>
            <a:r>
              <a:rPr lang="ru-RU" dirty="0" err="1"/>
              <a:t>промокодов</a:t>
            </a:r>
            <a:r>
              <a:rPr lang="ru-RU" dirty="0"/>
              <a:t> только для читателей канала</a:t>
            </a:r>
          </a:p>
        </p:txBody>
      </p:sp>
    </p:spTree>
    <p:extLst>
      <p:ext uri="{BB962C8B-B14F-4D97-AF65-F5344CB8AC3E}">
        <p14:creationId xmlns:p14="http://schemas.microsoft.com/office/powerpoint/2010/main" val="343527313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0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rgbClr val="FDDE01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75311-C206-784B-BEFA-30F83B16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958" y="58786"/>
            <a:ext cx="6931174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Продвижение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вне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социальных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сетей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Рисунок 5" descr="Изображение выглядит как текст, стена, человек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B56DC7C3-8805-6344-A646-9C59E1C9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5" y="699900"/>
            <a:ext cx="2880360" cy="54864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98F3F8-2BEB-D446-8D82-5ADA9BB4AFF3}"/>
              </a:ext>
            </a:extLst>
          </p:cNvPr>
          <p:cNvSpPr/>
          <p:nvPr/>
        </p:nvSpPr>
        <p:spPr>
          <a:xfrm>
            <a:off x="4111958" y="2356338"/>
            <a:ext cx="6848443" cy="3801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Консультации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стилистами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магазинах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fontAlgn="base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приглашать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стилистов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проводить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заливать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ютьюб.Чтобы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было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слишком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людей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делать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конкурсы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мастер-классе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fontAlgn="base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руб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день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открытия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нового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поучаствовать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оптимального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участников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разделить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дней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предлагать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людям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пришедшим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купленными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вещами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DDE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DDE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2603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781BFBC-2D8E-BF4A-9709-5E6BE84A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784" y="993288"/>
            <a:ext cx="10330611" cy="4871423"/>
          </a:xfrm>
        </p:spPr>
        <p:txBody>
          <a:bodyPr>
            <a:normAutofit fontScale="32500" lnSpcReduction="20000"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ru-RU" sz="7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8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Встречи</a:t>
            </a:r>
            <a:r>
              <a:rPr lang="ru-RU" sz="7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дизайнерами, участвовавшими в </a:t>
            </a:r>
            <a:r>
              <a:rPr lang="ru-RU" sz="7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коллаборациях</a:t>
            </a:r>
            <a:r>
              <a:rPr lang="ru-RU" sz="7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7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endParaRPr lang="ru-RU" sz="4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Возможно, что осуществимо только онлайн? Хотя было бы здорово если бы можно было </a:t>
            </a:r>
            <a:r>
              <a:rPr lang="ru-RU" sz="4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оффлайн</a:t>
            </a:r>
            <a:r>
              <a:rPr lang="en-US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endParaRPr lang="ru-RU" sz="4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можно сделать возможным либо только по записи, либо разыгрывать возможность поучаствовать.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 могли бы задать разные вопросы дизайнерам касательно коллекции (Чем вдохновлена? Какая идея? и </a:t>
            </a:r>
            <a:r>
              <a:rPr lang="ru-RU" sz="4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тп</a:t>
            </a: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4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8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 мод </a:t>
            </a:r>
            <a:r>
              <a:rPr lang="ru-RU" sz="8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endParaRPr lang="ru-RU" sz="8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Устроить показ мод </a:t>
            </a:r>
            <a:r>
              <a:rPr lang="ru-RU" sz="4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юникло</a:t>
            </a: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разными коллекциями. Показать, как по-разному можно сочетать одежду из разных коллекций. Можно делать и по какой-то конкретной коллекции.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было бы опять же разыграть возможность поучаствовать в конкурсе (например, при покупке в магазине на конкретную сумму)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58936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5EEE56-23BD-40DE-92EC-28AB12F2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463ED8-914C-40A2-8D66-BFEDD5590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5902F6-BF16-497F-A0F6-D70F3923F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704847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4E022F-7080-9F49-AC43-D421E47B3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760" y="574433"/>
            <a:ext cx="5518748" cy="5351582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lnSpc>
                <a:spcPct val="90000"/>
              </a:lnSpc>
              <a:buNone/>
            </a:pPr>
            <a:endParaRPr lang="en-US" sz="2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90000"/>
              </a:lnSpc>
              <a:buNone/>
            </a:pPr>
            <a:r>
              <a:rPr lang="en-US" sz="2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Консультация стилиста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Консультация у стилиста платная. Стилист подбирает одежду специально для клиента, и тот может набрать её на стоимость, равную цене консультации, или взять больше, доплатив при этом</a:t>
            </a:r>
            <a:endParaRPr 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ru-RU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Выставка </a:t>
            </a:r>
            <a:r>
              <a:rPr lang="en-US" sz="29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UNIQLO</a:t>
            </a:r>
            <a:endParaRPr lang="ru-RU" sz="29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было бы организовать выставку, на которой бы подробно рассказывалась история бренды, были бы представлены наиболее интересные коллекции, рассказано больше о философии бренда и </a:t>
            </a:r>
            <a:r>
              <a:rPr lang="ru-RU" sz="2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тд</a:t>
            </a:r>
            <a:endParaRPr lang="ru-RU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было бы опять же разыграть возможность поучаствовать в конкурсе (например, при покупке в магазине на любую сумму)</a:t>
            </a:r>
            <a:endParaRPr lang="ru-RU" sz="1800" dirty="0"/>
          </a:p>
        </p:txBody>
      </p:sp>
      <p:pic>
        <p:nvPicPr>
          <p:cNvPr id="5" name="Рисунок 4" descr="Изображение выглядит как текст, человек, стен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712C07CF-2892-764E-9839-2250DDD2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868"/>
          <a:stretch/>
        </p:blipFill>
        <p:spPr>
          <a:xfrm>
            <a:off x="7168133" y="704847"/>
            <a:ext cx="4336543" cy="54864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2CE081-DAF6-43F8-AB90-846EFDD5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B78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04675" y="704848"/>
            <a:ext cx="687317" cy="5486400"/>
          </a:xfrm>
          <a:prstGeom prst="rect">
            <a:avLst/>
          </a:prstGeom>
          <a:solidFill>
            <a:srgbClr val="EB785A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1CF280-572C-4C32-9311-52C481F0F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B78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525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79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6" name="Rectangle 81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7" descr="Uniqlo U Spring Summer 2017| UNIQLO">
            <a:extLst>
              <a:ext uri="{FF2B5EF4-FFF2-40B4-BE49-F238E27FC236}">
                <a16:creationId xmlns:a16="http://schemas.microsoft.com/office/drawing/2014/main" id="{79A69D99-6000-D948-ABB1-32BD0CA60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 r="-1" b="-1"/>
          <a:stretch/>
        </p:blipFill>
        <p:spPr bwMode="auto">
          <a:xfrm>
            <a:off x="-9186" y="0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83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077417"/>
            <a:ext cx="12188952" cy="278058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CBAA1-4FA9-E847-982D-715B0D3E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52732"/>
            <a:ext cx="5278995" cy="1558680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ru-RU" sz="2600" dirty="0">
                <a:solidFill>
                  <a:srgbClr val="FFFFFF"/>
                </a:solidFill>
                <a:highlight>
                  <a:srgbClr val="C0C0C0"/>
                </a:highlight>
              </a:rPr>
              <a:t>Основная идея заключалась в том, чтобы вещи были простыми и модными одновременно.</a:t>
            </a:r>
          </a:p>
        </p:txBody>
      </p:sp>
      <p:cxnSp>
        <p:nvCxnSpPr>
          <p:cNvPr id="3088" name="Straight Connector 85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6E87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87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6E87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4920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81DD2-96C6-C84E-B75D-D76023AB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4" y="5610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Christophe Lemaire </a:t>
            </a:r>
            <a:endParaRPr lang="ru-RU" sz="4800" dirty="0">
              <a:solidFill>
                <a:schemeClr val="tx1"/>
              </a:solidFill>
            </a:endParaRPr>
          </a:p>
        </p:txBody>
      </p:sp>
      <p:pic>
        <p:nvPicPr>
          <p:cNvPr id="4" name="Picture 6" descr="Christophe Lemaire Thinks Trend-Driven Fashion Is a Disaster | GQ">
            <a:extLst>
              <a:ext uri="{FF2B5EF4-FFF2-40B4-BE49-F238E27FC236}">
                <a16:creationId xmlns:a16="http://schemas.microsoft.com/office/drawing/2014/main" id="{16E0EA33-BB5F-C44A-88C4-0008545DA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/>
          <a:stretch/>
        </p:blipFill>
        <p:spPr bwMode="auto">
          <a:xfrm>
            <a:off x="413003" y="685800"/>
            <a:ext cx="407393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BFC6A83-709E-5048-B8EA-C6330C546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6" y="2383436"/>
            <a:ext cx="5828374" cy="3783154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/>
                </a:solidFill>
              </a:rPr>
              <a:t>Во время учебы в области искусства Кристоф </a:t>
            </a:r>
            <a:r>
              <a:rPr lang="ru-RU" sz="1600" dirty="0" err="1">
                <a:solidFill>
                  <a:schemeClr val="tx1"/>
                </a:solidFill>
              </a:rPr>
              <a:t>Лемер</a:t>
            </a:r>
            <a:r>
              <a:rPr lang="ru-RU" sz="1600" dirty="0">
                <a:solidFill>
                  <a:schemeClr val="tx1"/>
                </a:solidFill>
              </a:rPr>
              <a:t> работал помощником стилиста, что привело к стажировкам у </a:t>
            </a:r>
            <a:r>
              <a:rPr lang="ru-RU" sz="1600" dirty="0" err="1">
                <a:solidFill>
                  <a:schemeClr val="tx1"/>
                </a:solidFill>
              </a:rPr>
              <a:t>Кристиана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Лакруа</a:t>
            </a:r>
            <a:r>
              <a:rPr lang="ru-RU" sz="1600" dirty="0">
                <a:solidFill>
                  <a:schemeClr val="tx1"/>
                </a:solidFill>
              </a:rPr>
              <a:t>, Ив Сен-Лорана и Тьерри </a:t>
            </a:r>
            <a:r>
              <a:rPr lang="ru-RU" sz="1600" dirty="0" err="1">
                <a:solidFill>
                  <a:schemeClr val="tx1"/>
                </a:solidFill>
              </a:rPr>
              <a:t>Мюглера</a:t>
            </a:r>
            <a:r>
              <a:rPr lang="ru-RU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/>
                </a:solidFill>
              </a:rPr>
              <a:t>В 1992 году </a:t>
            </a:r>
            <a:r>
              <a:rPr lang="ru-RU" sz="1600" dirty="0" err="1">
                <a:solidFill>
                  <a:schemeClr val="tx1"/>
                </a:solidFill>
              </a:rPr>
              <a:t>Лемэр</a:t>
            </a:r>
            <a:r>
              <a:rPr lang="ru-RU" sz="1600" dirty="0">
                <a:solidFill>
                  <a:schemeClr val="tx1"/>
                </a:solidFill>
              </a:rPr>
              <a:t> основал свой собственный лейбл, у которого уже был свой стиль, отличный от стиля других дизайнеров - графический, чистый, непринужденный, но в то же время точный.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/>
                </a:solidFill>
              </a:rPr>
              <a:t>Известность дизайнер получил в 2001 году, заняв должность креативного директора </a:t>
            </a:r>
            <a:r>
              <a:rPr lang="en-US" sz="1600" dirty="0">
                <a:solidFill>
                  <a:schemeClr val="tx1"/>
                </a:solidFill>
              </a:rPr>
              <a:t>Lacoste. </a:t>
            </a:r>
            <a:r>
              <a:rPr lang="ru-RU" sz="1600" dirty="0">
                <a:solidFill>
                  <a:schemeClr val="tx1"/>
                </a:solidFill>
              </a:rPr>
              <a:t>В 2010 году стал креативным директором </a:t>
            </a:r>
            <a:r>
              <a:rPr lang="en-US" sz="1600" dirty="0">
                <a:solidFill>
                  <a:schemeClr val="tx1"/>
                </a:solidFill>
              </a:rPr>
              <a:t>Hermes.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/>
                </a:solidFill>
              </a:rPr>
              <a:t>В июне 2016 года было объявлено, что </a:t>
            </a:r>
            <a:r>
              <a:rPr lang="ru-RU" sz="1600" dirty="0" err="1">
                <a:solidFill>
                  <a:schemeClr val="tx1"/>
                </a:solidFill>
              </a:rPr>
              <a:t>Лемэр</a:t>
            </a:r>
            <a:r>
              <a:rPr lang="ru-RU" sz="1600" dirty="0">
                <a:solidFill>
                  <a:schemeClr val="tx1"/>
                </a:solidFill>
              </a:rPr>
              <a:t> присоединится к </a:t>
            </a:r>
            <a:r>
              <a:rPr lang="en-US" sz="1600" dirty="0">
                <a:solidFill>
                  <a:schemeClr val="tx1"/>
                </a:solidFill>
              </a:rPr>
              <a:t>Uniqlo </a:t>
            </a:r>
            <a:r>
              <a:rPr lang="ru-RU" sz="1600" dirty="0">
                <a:solidFill>
                  <a:schemeClr val="tx1"/>
                </a:solidFill>
              </a:rPr>
              <a:t>в качестве художественного директора нового научно-исследовательского центра </a:t>
            </a:r>
            <a:r>
              <a:rPr lang="en-US" sz="1600" dirty="0">
                <a:solidFill>
                  <a:schemeClr val="tx1"/>
                </a:solidFill>
              </a:rPr>
              <a:t>Uniqlo Paris.</a:t>
            </a: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tx1"/>
                </a:solidFill>
              </a:rPr>
              <a:t>В рамках этой роли бывший дизайнер </a:t>
            </a:r>
            <a:r>
              <a:rPr lang="en-US" sz="1600" dirty="0">
                <a:solidFill>
                  <a:schemeClr val="tx1"/>
                </a:solidFill>
              </a:rPr>
              <a:t>Hermes </a:t>
            </a:r>
            <a:r>
              <a:rPr lang="ru-RU" sz="1600" dirty="0">
                <a:solidFill>
                  <a:schemeClr val="tx1"/>
                </a:solidFill>
              </a:rPr>
              <a:t>создал новую доступную линию для бренда под названием </a:t>
            </a:r>
            <a:r>
              <a:rPr lang="en-US" sz="1600" dirty="0">
                <a:solidFill>
                  <a:schemeClr val="tx1"/>
                </a:solidFill>
              </a:rPr>
              <a:t>Uniqlo U..</a:t>
            </a:r>
            <a:endParaRPr lang="ru-RU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ru-RU" sz="1300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91154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D803A-885A-EA4B-BE1D-08912D88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84" y="1546636"/>
            <a:ext cx="10543032" cy="2852737"/>
          </a:xfrm>
        </p:spPr>
        <p:txBody>
          <a:bodyPr/>
          <a:lstStyle/>
          <a:p>
            <a:pPr algn="ctr"/>
            <a:r>
              <a:rPr lang="ru-RU" dirty="0"/>
              <a:t>«</a:t>
            </a:r>
            <a:r>
              <a:rPr lang="en-US" dirty="0"/>
              <a:t>Simplicity that enhances the beauty of things. This is Uniqlo U</a:t>
            </a:r>
            <a:r>
              <a:rPr lang="ru-RU" dirty="0"/>
              <a:t>»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D6EC96-2E31-1242-A00D-63A59CC97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0933" y="4374239"/>
            <a:ext cx="3836583" cy="775226"/>
          </a:xfrm>
        </p:spPr>
        <p:txBody>
          <a:bodyPr/>
          <a:lstStyle/>
          <a:p>
            <a:r>
              <a:rPr lang="en-US" dirty="0"/>
              <a:t>Christophe Lemaire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1233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D6799D-4A30-4426-B1D1-73A16A53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53964-75DB-47FC-995E-A11B07A07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1D54AB-1B89-42B2-90D1-A01C9152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71884-42CB-2541-882D-2461BF02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00" y="329784"/>
            <a:ext cx="5500753" cy="2203560"/>
          </a:xfrm>
        </p:spPr>
        <p:txBody>
          <a:bodyPr anchor="b">
            <a:normAutofit/>
          </a:bodyPr>
          <a:lstStyle/>
          <a:p>
            <a:r>
              <a:rPr lang="en-US" dirty="0"/>
              <a:t>The brand philosophy</a:t>
            </a:r>
            <a:br>
              <a:rPr lang="en-US" dirty="0"/>
            </a:b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DBD2A3-6B6B-7342-A8E8-C52D0873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70" y="2218544"/>
            <a:ext cx="5391683" cy="39536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600" dirty="0"/>
              <a:t>Дизайн соответствует концепции </a:t>
            </a:r>
            <a:r>
              <a:rPr lang="en-US" sz="1600" dirty="0" err="1"/>
              <a:t>LifeWear</a:t>
            </a:r>
            <a:r>
              <a:rPr lang="en-US" sz="1600" dirty="0"/>
              <a:t>, </a:t>
            </a:r>
            <a:r>
              <a:rPr lang="ru-RU" sz="1600" dirty="0"/>
              <a:t>который вносит свой вклад в удовольствие и комфорт с помощью модной одежды, соответствующей любому настроению. </a:t>
            </a:r>
            <a:r>
              <a:rPr lang="en-US" sz="1600" dirty="0"/>
              <a:t>U </a:t>
            </a:r>
            <a:r>
              <a:rPr lang="ru-RU" sz="1600" dirty="0"/>
              <a:t>представляет собой самую суть </a:t>
            </a:r>
            <a:r>
              <a:rPr lang="en-US" sz="1600" dirty="0"/>
              <a:t>Uniqlo.</a:t>
            </a:r>
          </a:p>
          <a:p>
            <a:pPr>
              <a:lnSpc>
                <a:spcPct val="90000"/>
              </a:lnSpc>
            </a:pPr>
            <a:r>
              <a:rPr lang="ru-RU" sz="1600" dirty="0"/>
              <a:t>На логотипе двенадцать </a:t>
            </a:r>
            <a:r>
              <a:rPr lang="en-US" sz="1600" dirty="0"/>
              <a:t>U, </a:t>
            </a:r>
            <a:r>
              <a:rPr lang="ru-RU" sz="1600" dirty="0"/>
              <a:t>потому что это число является ключевым. Двенадцать - это обычное число в повседневной жизни: двенадцать месяцев, двенадцать часов и двенадцать лет в китайском зодиаке. Каждое из двенадцати составных утверждений начинается с «</a:t>
            </a:r>
            <a:r>
              <a:rPr lang="en-US" sz="1600" dirty="0"/>
              <a:t>U have», </a:t>
            </a:r>
            <a:r>
              <a:rPr lang="ru-RU" sz="1600" dirty="0"/>
              <a:t>чтобы подчеркнуть, что коллекция является плодом совместной работы и сплоченности Парижского научно-исследовательского центра </a:t>
            </a:r>
            <a:r>
              <a:rPr lang="en-US" sz="1600" dirty="0"/>
              <a:t>UNIQLO.</a:t>
            </a:r>
            <a:endParaRPr lang="ru-RU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86B129-4161-4F17-B0F0-C5532551D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455C73-3A5E-4FE8-8383-DD667D9A6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09854" y="685796"/>
            <a:ext cx="5391685" cy="5492009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507388-6A44-8046-993D-954C87AE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56" y="1414525"/>
            <a:ext cx="2891031" cy="40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5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B58AF4-922E-1D41-8FFD-F3BFDB1D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40" y="2278505"/>
            <a:ext cx="7075795" cy="21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0095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6186370A-7D90-48F7-B93A-F5621720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A9038BE-6A17-40FF-81FE-AB75B719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B746F1B-EB94-41AF-9BAF-630674421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EABD0-ABBD-6649-AB2B-2479B967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16" y="-5610"/>
            <a:ext cx="5370576" cy="213586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The target audience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A8336-ECC5-284B-8FCB-89509162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739" y="2529456"/>
            <a:ext cx="5999731" cy="3845640"/>
          </a:xfrm>
        </p:spPr>
        <p:txBody>
          <a:bodyPr anchor="t"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</a:rPr>
              <a:t>Целевая аудитория в России: возраст 18-60 лет. Людям, ценящим качество, простой дизайн, практичность.</a:t>
            </a:r>
          </a:p>
          <a:p>
            <a:r>
              <a:rPr lang="ru-RU" sz="2000" dirty="0">
                <a:solidFill>
                  <a:schemeClr val="tx1"/>
                </a:solidFill>
              </a:rPr>
              <a:t>Отличительные черты, которые покупатели ожидают от коллекции: простой, но стильный дизайн, отличное качество, широкий выбор одежды, легко сочетается с другой одеждой, доступные, высококачественные материалы.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A9FFA7-7CCE-49B7-9CC8-FEBD8855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01626" y="680190"/>
            <a:ext cx="685800" cy="5503230"/>
          </a:xfrm>
          <a:prstGeom prst="rect">
            <a:avLst/>
          </a:prstGeom>
          <a:solidFill>
            <a:srgbClr val="EABB91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Pin on Christopher Lemaire's Uniqlo U SS18 Collection - NOW ON SALE!!">
            <a:extLst>
              <a:ext uri="{FF2B5EF4-FFF2-40B4-BE49-F238E27FC236}">
                <a16:creationId xmlns:a16="http://schemas.microsoft.com/office/drawing/2014/main" id="{325E74F1-0472-8F43-9183-D14FF01C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6932" y="888696"/>
            <a:ext cx="5072020" cy="50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0F0A2E1-1F18-4CF7-A33C-17302F1AD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ABB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00C619-2991-4D0C-8B1F-2CCE3A282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ABB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8463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6A761-4D82-2B43-97D1-25C33618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98" y="1129311"/>
            <a:ext cx="9213920" cy="2737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/>
              <a:t>АНАЛИЗ</a:t>
            </a:r>
            <a:r>
              <a:rPr lang="en-US" sz="5400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10355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setVTI">
  <a:themeElements>
    <a:clrScheme name="Стандартная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977</Words>
  <Application>Microsoft Macintosh PowerPoint</Application>
  <PresentationFormat>Широкоэкранный</PresentationFormat>
  <Paragraphs>113</Paragraphs>
  <Slides>26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Dante (Headings)2</vt:lpstr>
      <vt:lpstr>Helvetica Neue Medium</vt:lpstr>
      <vt:lpstr>Roboto</vt:lpstr>
      <vt:lpstr>Times New Roman</vt:lpstr>
      <vt:lpstr>Univers</vt:lpstr>
      <vt:lpstr>Univers Light</vt:lpstr>
      <vt:lpstr>Wingdings 2</vt:lpstr>
      <vt:lpstr>OffsetVTI</vt:lpstr>
      <vt:lpstr>UNIQLO U </vt:lpstr>
      <vt:lpstr>История коллаборации </vt:lpstr>
      <vt:lpstr>Основная идея заключалась в том, чтобы вещи были простыми и модными одновременно.</vt:lpstr>
      <vt:lpstr>Christophe Lemaire </vt:lpstr>
      <vt:lpstr>«Simplicity that enhances the beauty of things. This is Uniqlo U» </vt:lpstr>
      <vt:lpstr>The brand philosophy </vt:lpstr>
      <vt:lpstr>Презентация PowerPoint</vt:lpstr>
      <vt:lpstr>The target audience</vt:lpstr>
      <vt:lpstr>АНАЛИЗ </vt:lpstr>
      <vt:lpstr>Общие данные </vt:lpstr>
      <vt:lpstr>Почему потребители не хотят покупать коллекцию?</vt:lpstr>
      <vt:lpstr>Целевая аудитория </vt:lpstr>
      <vt:lpstr>Презентация PowerPoint</vt:lpstr>
      <vt:lpstr>Места, где потребители приобретают одежду</vt:lpstr>
      <vt:lpstr>Наиболее релевантная платформа для рекламы</vt:lpstr>
      <vt:lpstr>Презентация PowerPoint</vt:lpstr>
      <vt:lpstr>ПРОДВИЖЕНИЕ </vt:lpstr>
      <vt:lpstr>Как поднять продажи ?</vt:lpstr>
      <vt:lpstr>Instagram </vt:lpstr>
      <vt:lpstr>Instagram </vt:lpstr>
      <vt:lpstr>Instagram Promotion </vt:lpstr>
      <vt:lpstr>Tik Tok  Promotion</vt:lpstr>
      <vt:lpstr>Презентация PowerPoint</vt:lpstr>
      <vt:lpstr>Продвижение вне социальных сетей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UNIQLO U </dc:title>
  <dc:creator>Волкова Ксения Валерьевна</dc:creator>
  <cp:lastModifiedBy>Волкова Ксения Валерьевна</cp:lastModifiedBy>
  <cp:revision>31</cp:revision>
  <dcterms:created xsi:type="dcterms:W3CDTF">2020-12-09T21:01:25Z</dcterms:created>
  <dcterms:modified xsi:type="dcterms:W3CDTF">2021-03-07T16:17:21Z</dcterms:modified>
</cp:coreProperties>
</file>